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58" r:id="rId3"/>
    <p:sldId id="257" r:id="rId4"/>
    <p:sldId id="260" r:id="rId5"/>
    <p:sldId id="261" r:id="rId6"/>
    <p:sldId id="265" r:id="rId7"/>
    <p:sldId id="264" r:id="rId8"/>
    <p:sldId id="266" r:id="rId9"/>
    <p:sldId id="262" r:id="rId10"/>
    <p:sldId id="267" r:id="rId11"/>
    <p:sldId id="268" r:id="rId12"/>
    <p:sldId id="270" r:id="rId13"/>
    <p:sldId id="271" r:id="rId14"/>
    <p:sldId id="275" r:id="rId15"/>
    <p:sldId id="263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45"/>
    <p:restoredTop sz="94623"/>
  </p:normalViewPr>
  <p:slideViewPr>
    <p:cSldViewPr snapToGrid="0" snapToObjects="1">
      <p:cViewPr varScale="1">
        <p:scale>
          <a:sx n="55" d="100"/>
          <a:sy n="55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aintebible.com/matthew/14-30.htm" TargetMode="External"/><Relationship Id="rId2" Type="http://schemas.openxmlformats.org/officeDocument/2006/relationships/hyperlink" Target="https://saintebible.com/matthew/14-29.ht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E0E29E7-3B20-FC49-873C-81884C62E6D6}"/>
              </a:ext>
            </a:extLst>
          </p:cNvPr>
          <p:cNvSpPr txBox="1"/>
          <p:nvPr/>
        </p:nvSpPr>
        <p:spPr>
          <a:xfrm>
            <a:off x="2628275" y="0"/>
            <a:ext cx="9563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/>
              <a:t>Osez sortir pour APPRENDRE !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57BEBA7C-C8EB-014C-ABDA-D6A00A3CCD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1745" y="1304143"/>
            <a:ext cx="7327068" cy="4075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974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7496DA7E-4235-834F-B7EB-6410239AD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5213" y="974361"/>
            <a:ext cx="3365916" cy="187243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8FE54CD5-FA64-CA42-BE58-0F7F3A7EDF9F}"/>
              </a:ext>
            </a:extLst>
          </p:cNvPr>
          <p:cNvSpPr txBox="1"/>
          <p:nvPr/>
        </p:nvSpPr>
        <p:spPr>
          <a:xfrm>
            <a:off x="2628275" y="0"/>
            <a:ext cx="9563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/>
              <a:t>Osez sortir pour Apprendre 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FB97BB9-E2E4-934C-89A9-9195D3F35213}"/>
              </a:ext>
            </a:extLst>
          </p:cNvPr>
          <p:cNvSpPr/>
          <p:nvPr/>
        </p:nvSpPr>
        <p:spPr>
          <a:xfrm>
            <a:off x="979357" y="2719449"/>
            <a:ext cx="925717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fr-FR" sz="3200" b="1" i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Mis dehors par le Seigneur</a:t>
            </a:r>
          </a:p>
          <a:p>
            <a:pPr algn="just">
              <a:spcAft>
                <a:spcPts val="0"/>
              </a:spcAft>
            </a:pPr>
            <a:r>
              <a:rPr lang="fr-FR" sz="3200" b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algn="just">
              <a:spcAft>
                <a:spcPts val="0"/>
              </a:spcAft>
            </a:pPr>
            <a:r>
              <a:rPr lang="fr-FR" sz="3200" b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FR" sz="3200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Pourquoi ?</a:t>
            </a:r>
          </a:p>
          <a:p>
            <a:pPr algn="just">
              <a:spcAft>
                <a:spcPts val="0"/>
              </a:spcAft>
            </a:pPr>
            <a:r>
              <a:rPr lang="fr-FR" sz="3200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		1. Pour apprendre à nous connaitre nous-mêmes.</a:t>
            </a:r>
          </a:p>
          <a:p>
            <a:pPr algn="just">
              <a:spcAft>
                <a:spcPts val="0"/>
              </a:spcAft>
            </a:pPr>
            <a:r>
              <a:rPr lang="fr-FR" sz="3200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		2. Pour apprendre à le connaitre, LUI.</a:t>
            </a:r>
          </a:p>
          <a:p>
            <a:pPr algn="just">
              <a:spcAft>
                <a:spcPts val="0"/>
              </a:spcAft>
            </a:pPr>
            <a:r>
              <a:rPr lang="fr-FR" sz="3200" b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6584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7496DA7E-4235-834F-B7EB-6410239AD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5213" y="974361"/>
            <a:ext cx="3365916" cy="187243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8FE54CD5-FA64-CA42-BE58-0F7F3A7EDF9F}"/>
              </a:ext>
            </a:extLst>
          </p:cNvPr>
          <p:cNvSpPr txBox="1"/>
          <p:nvPr/>
        </p:nvSpPr>
        <p:spPr>
          <a:xfrm>
            <a:off x="2628275" y="0"/>
            <a:ext cx="9563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/>
              <a:t>Osez sortir pour Apprendre 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FB97BB9-E2E4-934C-89A9-9195D3F35213}"/>
              </a:ext>
            </a:extLst>
          </p:cNvPr>
          <p:cNvSpPr/>
          <p:nvPr/>
        </p:nvSpPr>
        <p:spPr>
          <a:xfrm>
            <a:off x="1" y="2743199"/>
            <a:ext cx="1188112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fr-FR" sz="3200" b="1" i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Mis dehors par le Seigneur</a:t>
            </a:r>
          </a:p>
          <a:p>
            <a:pPr algn="just">
              <a:spcAft>
                <a:spcPts val="0"/>
              </a:spcAft>
            </a:pPr>
            <a:r>
              <a:rPr lang="fr-FR" sz="3200" b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algn="just">
              <a:spcAft>
                <a:spcPts val="0"/>
              </a:spcAft>
            </a:pPr>
            <a:r>
              <a:rPr lang="fr-FR" sz="3200" b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FR" sz="3200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Pourquoi ?</a:t>
            </a:r>
          </a:p>
          <a:p>
            <a:pPr algn="just">
              <a:spcAft>
                <a:spcPts val="0"/>
              </a:spcAft>
            </a:pPr>
            <a:r>
              <a:rPr lang="fr-FR" sz="3200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		1. pour apprendre à nous connaitre nous-mêmes.</a:t>
            </a:r>
          </a:p>
          <a:p>
            <a:pPr algn="just">
              <a:spcAft>
                <a:spcPts val="0"/>
              </a:spcAft>
            </a:pPr>
            <a:endParaRPr lang="fr-FR" sz="3200" dirty="0">
              <a:latin typeface="Gill Sans MT" panose="020B05020201040202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2800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«  Dans les situations extrêmes certains traits de notre caractère se révèlent. »</a:t>
            </a:r>
            <a:endParaRPr lang="fr-FR" sz="2800" b="1" dirty="0">
              <a:latin typeface="Gill Sans MT" panose="020B05020201040202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045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7496DA7E-4235-834F-B7EB-6410239AD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5213" y="974361"/>
            <a:ext cx="3365916" cy="187243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8FE54CD5-FA64-CA42-BE58-0F7F3A7EDF9F}"/>
              </a:ext>
            </a:extLst>
          </p:cNvPr>
          <p:cNvSpPr txBox="1"/>
          <p:nvPr/>
        </p:nvSpPr>
        <p:spPr>
          <a:xfrm>
            <a:off x="2628275" y="0"/>
            <a:ext cx="9563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/>
              <a:t>Osez sortir pour Apprendre 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FB97BB9-E2E4-934C-89A9-9195D3F35213}"/>
              </a:ext>
            </a:extLst>
          </p:cNvPr>
          <p:cNvSpPr/>
          <p:nvPr/>
        </p:nvSpPr>
        <p:spPr>
          <a:xfrm>
            <a:off x="1" y="2743199"/>
            <a:ext cx="118811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fr-FR" sz="3200" b="1" i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Mis dehors par le Seigneur</a:t>
            </a:r>
          </a:p>
          <a:p>
            <a:pPr algn="just">
              <a:spcAft>
                <a:spcPts val="0"/>
              </a:spcAft>
            </a:pPr>
            <a:r>
              <a:rPr lang="fr-FR" sz="3200" b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algn="just">
              <a:spcAft>
                <a:spcPts val="0"/>
              </a:spcAft>
            </a:pPr>
            <a:r>
              <a:rPr lang="fr-FR" sz="3200" b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FR" sz="3200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Pourquoi ?</a:t>
            </a:r>
          </a:p>
          <a:p>
            <a:pPr algn="just">
              <a:spcAft>
                <a:spcPts val="0"/>
              </a:spcAft>
            </a:pPr>
            <a:r>
              <a:rPr lang="fr-FR" sz="3200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		2. pour apprendre à connaitre Dieu lui-même .</a:t>
            </a:r>
          </a:p>
          <a:p>
            <a:pPr algn="just">
              <a:spcAft>
                <a:spcPts val="0"/>
              </a:spcAft>
            </a:pPr>
            <a:r>
              <a:rPr lang="fr-FR" sz="3200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			« </a:t>
            </a:r>
            <a:r>
              <a:rPr lang="fr-FR" sz="3200" i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Je ne suis pas venu pour faire mourir,  mais pour sauver. »</a:t>
            </a:r>
            <a:endParaRPr lang="fr-FR" sz="3200" dirty="0">
              <a:latin typeface="Gill Sans MT" panose="020B05020201040202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491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7496DA7E-4235-834F-B7EB-6410239AD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5213" y="974361"/>
            <a:ext cx="3365916" cy="187243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8FE54CD5-FA64-CA42-BE58-0F7F3A7EDF9F}"/>
              </a:ext>
            </a:extLst>
          </p:cNvPr>
          <p:cNvSpPr txBox="1"/>
          <p:nvPr/>
        </p:nvSpPr>
        <p:spPr>
          <a:xfrm>
            <a:off x="2628275" y="0"/>
            <a:ext cx="9563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/>
              <a:t>Osez sortir pour Apprendre 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FB97BB9-E2E4-934C-89A9-9195D3F35213}"/>
              </a:ext>
            </a:extLst>
          </p:cNvPr>
          <p:cNvSpPr/>
          <p:nvPr/>
        </p:nvSpPr>
        <p:spPr>
          <a:xfrm>
            <a:off x="1" y="2743199"/>
            <a:ext cx="118811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fr-FR" sz="3200" b="1" i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Mis dehors par le Seigneur</a:t>
            </a:r>
          </a:p>
          <a:p>
            <a:pPr algn="just">
              <a:spcAft>
                <a:spcPts val="0"/>
              </a:spcAft>
            </a:pPr>
            <a:r>
              <a:rPr lang="fr-FR" sz="3200" b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algn="just">
              <a:spcAft>
                <a:spcPts val="0"/>
              </a:spcAft>
            </a:pPr>
            <a:r>
              <a:rPr lang="fr-FR" sz="3200" b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	Comment dans les situations d’inconfort, garder les yeux 	fixés sur Christ ?</a:t>
            </a:r>
            <a:endParaRPr lang="fr-FR" sz="3200" dirty="0">
              <a:latin typeface="Gill Sans MT" panose="020B05020201040202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3200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 		1. Que révèle la manière dont je vis ces situations ?</a:t>
            </a:r>
          </a:p>
          <a:p>
            <a:pPr algn="just">
              <a:spcAft>
                <a:spcPts val="0"/>
              </a:spcAft>
            </a:pPr>
            <a:r>
              <a:rPr lang="fr-FR" sz="3200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		2. Que ferait ou dirait Jésus à ma place ?</a:t>
            </a:r>
          </a:p>
        </p:txBody>
      </p:sp>
    </p:spTree>
    <p:extLst>
      <p:ext uri="{BB962C8B-B14F-4D97-AF65-F5344CB8AC3E}">
        <p14:creationId xmlns:p14="http://schemas.microsoft.com/office/powerpoint/2010/main" val="2780308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7496DA7E-4235-834F-B7EB-6410239AD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5213" y="974361"/>
            <a:ext cx="3365916" cy="187243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8FE54CD5-FA64-CA42-BE58-0F7F3A7EDF9F}"/>
              </a:ext>
            </a:extLst>
          </p:cNvPr>
          <p:cNvSpPr txBox="1"/>
          <p:nvPr/>
        </p:nvSpPr>
        <p:spPr>
          <a:xfrm>
            <a:off x="2628275" y="0"/>
            <a:ext cx="9563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/>
              <a:t>Osez sortir pour Apprendre 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FB97BB9-E2E4-934C-89A9-9195D3F35213}"/>
              </a:ext>
            </a:extLst>
          </p:cNvPr>
          <p:cNvSpPr/>
          <p:nvPr/>
        </p:nvSpPr>
        <p:spPr>
          <a:xfrm>
            <a:off x="979357" y="2728913"/>
            <a:ext cx="1045064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sz="3200" i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Jean-Marc a commencé son ministère en abandonnant l’équipe missionnaire en plein voyage. </a:t>
            </a:r>
            <a:r>
              <a:rPr lang="fr-FR" sz="3200" i="1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Bien </a:t>
            </a:r>
            <a:r>
              <a:rPr lang="fr-FR" sz="3200" i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plus tard l’apôtre Paul dira :  « …il est un collaborateur précieux » 1Tm 4:11</a:t>
            </a:r>
          </a:p>
          <a:p>
            <a:pPr algn="just">
              <a:spcAft>
                <a:spcPts val="0"/>
              </a:spcAft>
            </a:pPr>
            <a:endParaRPr lang="fr-FR" sz="3200" b="1" i="1" dirty="0">
              <a:latin typeface="Gill Sans MT" panose="020B05020201040202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3200" b="1" i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Jean surnommé « fils du tonnerre » deviendra l’apôtre de l’amour.</a:t>
            </a:r>
            <a:endParaRPr lang="fr-FR" sz="3200" b="1" dirty="0">
              <a:latin typeface="Gill Sans MT" panose="020B05020201040202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1511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7496DA7E-4235-834F-B7EB-6410239AD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5213" y="974361"/>
            <a:ext cx="3365916" cy="187243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8FE54CD5-FA64-CA42-BE58-0F7F3A7EDF9F}"/>
              </a:ext>
            </a:extLst>
          </p:cNvPr>
          <p:cNvSpPr txBox="1"/>
          <p:nvPr/>
        </p:nvSpPr>
        <p:spPr>
          <a:xfrm>
            <a:off x="2628275" y="0"/>
            <a:ext cx="9563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/>
              <a:t>Osez sortir pour Apprendre 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FB97BB9-E2E4-934C-89A9-9195D3F35213}"/>
              </a:ext>
            </a:extLst>
          </p:cNvPr>
          <p:cNvSpPr/>
          <p:nvPr/>
        </p:nvSpPr>
        <p:spPr>
          <a:xfrm>
            <a:off x="979357" y="2203555"/>
            <a:ext cx="6515725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fr-FR" sz="3200" b="1" i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Osez prendre des risques !</a:t>
            </a:r>
          </a:p>
          <a:p>
            <a:pPr algn="just">
              <a:spcAft>
                <a:spcPts val="0"/>
              </a:spcAft>
            </a:pPr>
            <a:r>
              <a:rPr lang="fr-FR" sz="3200" b="1" i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fr-FR" sz="2800" i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La motivation principale de Pierre :</a:t>
            </a:r>
          </a:p>
          <a:p>
            <a:pPr algn="just">
              <a:spcAft>
                <a:spcPts val="0"/>
              </a:spcAft>
            </a:pPr>
            <a:endParaRPr lang="fr-FR" sz="2800" i="1" dirty="0">
              <a:latin typeface="Gill Sans MT" panose="020B05020201040202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2800" i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			L’attachement à son Seigneur</a:t>
            </a:r>
          </a:p>
          <a:p>
            <a:pPr algn="just">
              <a:spcAft>
                <a:spcPts val="0"/>
              </a:spcAft>
            </a:pPr>
            <a:endParaRPr lang="fr-FR" sz="2800" i="1" dirty="0">
              <a:latin typeface="Gill Sans MT" panose="020B05020201040202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2800" i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</a:p>
          <a:p>
            <a:pPr marL="457200" indent="-457200" algn="just">
              <a:spcAft>
                <a:spcPts val="0"/>
              </a:spcAft>
              <a:buFont typeface="Wingdings" pitchFamily="2" charset="2"/>
              <a:buChar char="§"/>
            </a:pPr>
            <a:endParaRPr lang="fr-FR" sz="3200" b="1" dirty="0">
              <a:latin typeface="Gill Sans MT" panose="020B05020201040202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8407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7496DA7E-4235-834F-B7EB-6410239AD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5213" y="974361"/>
            <a:ext cx="3365916" cy="187243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8FE54CD5-FA64-CA42-BE58-0F7F3A7EDF9F}"/>
              </a:ext>
            </a:extLst>
          </p:cNvPr>
          <p:cNvSpPr txBox="1"/>
          <p:nvPr/>
        </p:nvSpPr>
        <p:spPr>
          <a:xfrm>
            <a:off x="2628275" y="0"/>
            <a:ext cx="9563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/>
              <a:t>Osez sortir pour Apprendre 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FB97BB9-E2E4-934C-89A9-9195D3F35213}"/>
              </a:ext>
            </a:extLst>
          </p:cNvPr>
          <p:cNvSpPr/>
          <p:nvPr/>
        </p:nvSpPr>
        <p:spPr>
          <a:xfrm>
            <a:off x="979357" y="2728913"/>
            <a:ext cx="10450643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fr-FR" sz="3200" b="1" i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Osez prendre des risques</a:t>
            </a:r>
          </a:p>
          <a:p>
            <a:pPr algn="just">
              <a:spcAft>
                <a:spcPts val="0"/>
              </a:spcAft>
            </a:pPr>
            <a:r>
              <a:rPr lang="fr-FR" sz="3200" b="1" i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fr-FR" sz="2800" b="1" i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Qu’est-ce que nous apprend cette initiative personnelle ?</a:t>
            </a:r>
          </a:p>
          <a:p>
            <a:pPr algn="just">
              <a:spcAft>
                <a:spcPts val="0"/>
              </a:spcAft>
            </a:pPr>
            <a:endParaRPr lang="fr-FR" sz="2800" b="1" i="1" dirty="0">
              <a:latin typeface="Gill Sans MT" panose="020B05020201040202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2800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Certaines de nos questions ne trouveront une réponse que si nous osons sortir de notre zone de confort (la barque).</a:t>
            </a:r>
          </a:p>
          <a:p>
            <a:pPr algn="ctr">
              <a:spcAft>
                <a:spcPts val="0"/>
              </a:spcAft>
            </a:pPr>
            <a:r>
              <a:rPr lang="fr-FR" sz="2800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</a:p>
          <a:p>
            <a:pPr algn="just">
              <a:spcAft>
                <a:spcPts val="0"/>
              </a:spcAft>
            </a:pPr>
            <a:r>
              <a:rPr lang="fr-FR" sz="2800" i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</a:p>
          <a:p>
            <a:pPr marL="457200" indent="-457200" algn="just">
              <a:spcAft>
                <a:spcPts val="0"/>
              </a:spcAft>
              <a:buFont typeface="Wingdings" pitchFamily="2" charset="2"/>
              <a:buChar char="§"/>
            </a:pPr>
            <a:endParaRPr lang="fr-FR" sz="3200" b="1" dirty="0">
              <a:latin typeface="Gill Sans MT" panose="020B05020201040202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239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7496DA7E-4235-834F-B7EB-6410239AD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5213" y="974361"/>
            <a:ext cx="3365916" cy="187243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8FE54CD5-FA64-CA42-BE58-0F7F3A7EDF9F}"/>
              </a:ext>
            </a:extLst>
          </p:cNvPr>
          <p:cNvSpPr txBox="1"/>
          <p:nvPr/>
        </p:nvSpPr>
        <p:spPr>
          <a:xfrm>
            <a:off x="2628275" y="0"/>
            <a:ext cx="9563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/>
              <a:t>Osez sortir pour Apprendre 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FB97BB9-E2E4-934C-89A9-9195D3F35213}"/>
              </a:ext>
            </a:extLst>
          </p:cNvPr>
          <p:cNvSpPr/>
          <p:nvPr/>
        </p:nvSpPr>
        <p:spPr>
          <a:xfrm>
            <a:off x="979357" y="2728913"/>
            <a:ext cx="1045064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fr-FR" sz="3200" b="1" i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Osez prendre des risques</a:t>
            </a:r>
          </a:p>
          <a:p>
            <a:pPr algn="just">
              <a:spcAft>
                <a:spcPts val="0"/>
              </a:spcAft>
            </a:pPr>
            <a:r>
              <a:rPr lang="fr-FR" sz="3200" b="1" i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fr-FR" sz="2800" b="1" i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Qu’est-ce que nous apprend cette initiative personnelle ?</a:t>
            </a:r>
          </a:p>
          <a:p>
            <a:pPr algn="just">
              <a:spcAft>
                <a:spcPts val="0"/>
              </a:spcAft>
            </a:pPr>
            <a:endParaRPr lang="fr-FR" sz="2800" b="1" i="1" dirty="0">
              <a:latin typeface="Gill Sans MT" panose="020B05020201040202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2800" i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lorsque le doute nous envahit ou que notre foi chancelle, le Seigneur est là et nous tend la main. Il ne nous laisse pas nous enfoncer.			</a:t>
            </a:r>
          </a:p>
          <a:p>
            <a:pPr marL="457200" indent="-457200" algn="just">
              <a:spcAft>
                <a:spcPts val="0"/>
              </a:spcAft>
              <a:buFont typeface="Wingdings" pitchFamily="2" charset="2"/>
              <a:buChar char="§"/>
            </a:pPr>
            <a:endParaRPr lang="fr-FR" sz="3200" b="1" dirty="0">
              <a:latin typeface="Gill Sans MT" panose="020B05020201040202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1111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7496DA7E-4235-834F-B7EB-6410239AD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5213" y="974361"/>
            <a:ext cx="3365916" cy="187243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8FE54CD5-FA64-CA42-BE58-0F7F3A7EDF9F}"/>
              </a:ext>
            </a:extLst>
          </p:cNvPr>
          <p:cNvSpPr txBox="1"/>
          <p:nvPr/>
        </p:nvSpPr>
        <p:spPr>
          <a:xfrm>
            <a:off x="2628275" y="0"/>
            <a:ext cx="9563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/>
              <a:t>Osez sortir pour Apprendre 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FB97BB9-E2E4-934C-89A9-9195D3F35213}"/>
              </a:ext>
            </a:extLst>
          </p:cNvPr>
          <p:cNvSpPr/>
          <p:nvPr/>
        </p:nvSpPr>
        <p:spPr>
          <a:xfrm>
            <a:off x="979357" y="2728913"/>
            <a:ext cx="1045064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fr-FR" sz="3200" b="1" i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Osez prendre des risques</a:t>
            </a:r>
          </a:p>
          <a:p>
            <a:pPr algn="just">
              <a:spcAft>
                <a:spcPts val="0"/>
              </a:spcAft>
            </a:pPr>
            <a:r>
              <a:rPr lang="fr-FR" sz="3200" b="1" i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fr-FR" sz="2800" b="1" i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Qu’est-ce que nous apprend cette initiative personnelle ?</a:t>
            </a:r>
          </a:p>
          <a:p>
            <a:pPr algn="just">
              <a:spcAft>
                <a:spcPts val="0"/>
              </a:spcAft>
            </a:pPr>
            <a:endParaRPr lang="fr-FR" sz="2800" b="1" i="1" dirty="0">
              <a:latin typeface="Gill Sans MT" panose="020B05020201040202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2800" i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Nous sommes des apprentis de la foi. C’est en sortant que nous apprenons, en prenant parfois des risques pour rejoindre notre maître.	</a:t>
            </a:r>
          </a:p>
          <a:p>
            <a:pPr marL="457200" indent="-457200" algn="just">
              <a:spcAft>
                <a:spcPts val="0"/>
              </a:spcAft>
              <a:buFont typeface="Wingdings" pitchFamily="2" charset="2"/>
              <a:buChar char="§"/>
            </a:pPr>
            <a:endParaRPr lang="fr-FR" sz="3200" b="1" dirty="0">
              <a:latin typeface="Gill Sans MT" panose="020B05020201040202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100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20FD5EA-ED7D-B24E-B71D-A5CD98A9809E}"/>
              </a:ext>
            </a:extLst>
          </p:cNvPr>
          <p:cNvSpPr txBox="1"/>
          <p:nvPr/>
        </p:nvSpPr>
        <p:spPr>
          <a:xfrm>
            <a:off x="464694" y="0"/>
            <a:ext cx="1118266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/>
              <a:t>À la quatrième veille de la nuit, Jésus alla vers eux en marchant sur la mer. Quand les disciples le virent marcher sur la mer, ils furent troublés et dirent : » c’est un fantôme ! Et dans leur crainte, ils poussèrent des cris.</a:t>
            </a:r>
          </a:p>
          <a:p>
            <a:r>
              <a:rPr lang="fr-FR" sz="3200" i="1" dirty="0"/>
              <a:t>Jésus leur dit aussitôt : Rassurez-vous, c’est moi, n’ayez pas peur.</a:t>
            </a:r>
          </a:p>
          <a:p>
            <a:r>
              <a:rPr lang="fr-FR" sz="3200" i="1" dirty="0"/>
              <a:t>Pierre lui répondit: Seigneur, si c'est toi, ordonne que j'aille vers toi sur les eaux. </a:t>
            </a:r>
            <a:r>
              <a:rPr lang="fr-FR" sz="3200" i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29</a:t>
            </a:r>
            <a:r>
              <a:rPr lang="fr-FR" sz="3200" i="1" dirty="0"/>
              <a:t>Et il dit: Viens! Pierre sortit de la barque, et marcha sur les eaux, pour aller vers Jésus. </a:t>
            </a:r>
            <a:r>
              <a:rPr lang="fr-FR" sz="3200" i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</a:t>
            </a:r>
            <a:r>
              <a:rPr lang="fr-FR" sz="3200" i="1" dirty="0"/>
              <a:t>Mais, voyant que le vent était fort, il eut peur; et, comme il commençait à enfoncer, il s'écria: Seigneur, sauve-moi! Aussitôt, Jésus étendit la main et lui dit : » homme de peu de foi, pourquoi as-tu douté ?</a:t>
            </a:r>
          </a:p>
          <a:p>
            <a:r>
              <a:rPr lang="fr-FR" sz="3200" i="1" dirty="0"/>
              <a:t>																	Matthieu 14:31</a:t>
            </a:r>
          </a:p>
        </p:txBody>
      </p:sp>
    </p:spTree>
    <p:extLst>
      <p:ext uri="{BB962C8B-B14F-4D97-AF65-F5344CB8AC3E}">
        <p14:creationId xmlns:p14="http://schemas.microsoft.com/office/powerpoint/2010/main" val="3548638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5701C0D-DF87-894E-A765-9F31CC880CA2}"/>
              </a:ext>
            </a:extLst>
          </p:cNvPr>
          <p:cNvSpPr txBox="1"/>
          <p:nvPr/>
        </p:nvSpPr>
        <p:spPr>
          <a:xfrm>
            <a:off x="434715" y="239843"/>
            <a:ext cx="1043315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/>
              <a:t>Comme s’accomplissait le temps où il allait être enlevé au ciel,</a:t>
            </a:r>
            <a:br>
              <a:rPr lang="fr-FR" sz="3200" i="1" dirty="0"/>
            </a:br>
            <a:r>
              <a:rPr lang="fr-FR" sz="3200" i="1" dirty="0"/>
              <a:t>Jésus, le visage déterminé, prit la route de Jérusalem.</a:t>
            </a:r>
            <a:br>
              <a:rPr lang="fr-FR" sz="3200" i="1" dirty="0"/>
            </a:br>
            <a:r>
              <a:rPr lang="fr-FR" sz="3200" i="1" dirty="0"/>
              <a:t>Il envoya, en avant de lui, des messagers ; ceux-ci se mirent en route et entrèrent dans un village de Samaritains</a:t>
            </a:r>
            <a:br>
              <a:rPr lang="fr-FR" sz="3200" i="1" dirty="0"/>
            </a:br>
            <a:r>
              <a:rPr lang="fr-FR" sz="3200" i="1" dirty="0"/>
              <a:t>pour préparer sa venue. Mais on refusa de le recevoir,</a:t>
            </a:r>
            <a:br>
              <a:rPr lang="fr-FR" sz="3200" i="1" dirty="0"/>
            </a:br>
            <a:r>
              <a:rPr lang="fr-FR" sz="3200" i="1" dirty="0"/>
              <a:t>parce qu’il se dirigeait vers Jérusalem. Voyant cela, les disciples Jacques et Jean dirent : « Seigneur, veux-tu que nous ordonnions</a:t>
            </a:r>
            <a:br>
              <a:rPr lang="fr-FR" sz="3200" i="1" dirty="0"/>
            </a:br>
            <a:r>
              <a:rPr lang="fr-FR" sz="3200" i="1" dirty="0"/>
              <a:t>qu’un feu tombe du ciel et les détruise ? » Mais Jésus, se retournant, les réprimanda. Puis ils partirent pour un autre village.</a:t>
            </a:r>
          </a:p>
          <a:p>
            <a:endParaRPr lang="fr-FR" sz="3200" i="1" dirty="0"/>
          </a:p>
          <a:p>
            <a:r>
              <a:rPr lang="fr-FR" sz="3200" i="1" dirty="0"/>
              <a:t>																	Luc 9: 51-56</a:t>
            </a:r>
          </a:p>
        </p:txBody>
      </p:sp>
    </p:spTree>
    <p:extLst>
      <p:ext uri="{BB962C8B-B14F-4D97-AF65-F5344CB8AC3E}">
        <p14:creationId xmlns:p14="http://schemas.microsoft.com/office/powerpoint/2010/main" val="1527986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7496DA7E-4235-834F-B7EB-6410239AD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5213" y="974361"/>
            <a:ext cx="3365916" cy="187243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8FE54CD5-FA64-CA42-BE58-0F7F3A7EDF9F}"/>
              </a:ext>
            </a:extLst>
          </p:cNvPr>
          <p:cNvSpPr txBox="1"/>
          <p:nvPr/>
        </p:nvSpPr>
        <p:spPr>
          <a:xfrm>
            <a:off x="2628275" y="0"/>
            <a:ext cx="9563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/>
              <a:t>Osez sortir pour Apprendre 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FB97BB9-E2E4-934C-89A9-9195D3F35213}"/>
              </a:ext>
            </a:extLst>
          </p:cNvPr>
          <p:cNvSpPr/>
          <p:nvPr/>
        </p:nvSpPr>
        <p:spPr>
          <a:xfrm>
            <a:off x="979357" y="2203555"/>
            <a:ext cx="651572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Font typeface="Wingdings" pitchFamily="2" charset="2"/>
              <a:buChar char="§"/>
            </a:pPr>
            <a:r>
              <a:rPr lang="fr-FR" sz="3200" b="1" i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Zones de confort: état des lieux</a:t>
            </a:r>
            <a:endParaRPr lang="fr-FR" sz="3200" b="1" dirty="0">
              <a:latin typeface="Gill Sans MT" panose="020B05020201040202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Wingdings" pitchFamily="2" charset="2"/>
              <a:buChar char="§"/>
            </a:pPr>
            <a:r>
              <a:rPr lang="fr-FR" sz="3200" b="1" i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 Sortir  : la condition de disciple</a:t>
            </a:r>
          </a:p>
          <a:p>
            <a:pPr marL="457200" indent="-457200" algn="just">
              <a:spcAft>
                <a:spcPts val="0"/>
              </a:spcAft>
              <a:buFont typeface="Wingdings" pitchFamily="2" charset="2"/>
              <a:buChar char="§"/>
            </a:pPr>
            <a:r>
              <a:rPr lang="fr-FR" sz="3200" b="1" i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Mis dehors par le Seigneur</a:t>
            </a:r>
          </a:p>
          <a:p>
            <a:pPr marL="457200" indent="-457200" algn="just">
              <a:spcAft>
                <a:spcPts val="0"/>
              </a:spcAft>
              <a:buFont typeface="Wingdings" pitchFamily="2" charset="2"/>
              <a:buChar char="§"/>
            </a:pPr>
            <a:r>
              <a:rPr lang="fr-FR" sz="3200" b="1" i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Osez prendre des risques</a:t>
            </a:r>
          </a:p>
          <a:p>
            <a:pPr marL="457200" indent="-457200" algn="just">
              <a:spcAft>
                <a:spcPts val="0"/>
              </a:spcAft>
              <a:buFont typeface="Wingdings" pitchFamily="2" charset="2"/>
              <a:buChar char="§"/>
            </a:pPr>
            <a:endParaRPr lang="fr-FR" sz="3200" b="1" dirty="0">
              <a:latin typeface="Gill Sans MT" panose="020B05020201040202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874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7496DA7E-4235-834F-B7EB-6410239AD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5213" y="974361"/>
            <a:ext cx="3365916" cy="187243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8FE54CD5-FA64-CA42-BE58-0F7F3A7EDF9F}"/>
              </a:ext>
            </a:extLst>
          </p:cNvPr>
          <p:cNvSpPr txBox="1"/>
          <p:nvPr/>
        </p:nvSpPr>
        <p:spPr>
          <a:xfrm>
            <a:off x="2628275" y="0"/>
            <a:ext cx="9563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/>
              <a:t>Osez sortir pour Apprendre 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FB97BB9-E2E4-934C-89A9-9195D3F35213}"/>
              </a:ext>
            </a:extLst>
          </p:cNvPr>
          <p:cNvSpPr/>
          <p:nvPr/>
        </p:nvSpPr>
        <p:spPr>
          <a:xfrm>
            <a:off x="979357" y="2203555"/>
            <a:ext cx="651572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fr-FR" sz="3200" b="1" i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Zones de confort: état des lieux</a:t>
            </a:r>
            <a:endParaRPr lang="fr-FR" sz="3200" b="1" dirty="0">
              <a:latin typeface="Gill Sans MT" panose="020B05020201040202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3200" b="1" i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 Sortir  : la condition de disciple</a:t>
            </a:r>
          </a:p>
          <a:p>
            <a:pPr marL="457200" indent="-457200" algn="just">
              <a:spcAft>
                <a:spcPts val="0"/>
              </a:spcAft>
              <a:buFont typeface="Wingdings" pitchFamily="2" charset="2"/>
              <a:buChar char="§"/>
            </a:pPr>
            <a:r>
              <a:rPr lang="fr-FR" sz="3200" b="1" i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Mis dehors par le Seigneur</a:t>
            </a:r>
          </a:p>
          <a:p>
            <a:pPr marL="457200" indent="-457200" algn="just">
              <a:spcAft>
                <a:spcPts val="0"/>
              </a:spcAft>
              <a:buFont typeface="Wingdings" pitchFamily="2" charset="2"/>
              <a:buChar char="§"/>
            </a:pPr>
            <a:r>
              <a:rPr lang="fr-FR" sz="3200" b="1" i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Osez prendre des risques</a:t>
            </a:r>
          </a:p>
          <a:p>
            <a:pPr marL="457200" indent="-457200" algn="just">
              <a:spcAft>
                <a:spcPts val="0"/>
              </a:spcAft>
              <a:buFont typeface="Wingdings" pitchFamily="2" charset="2"/>
              <a:buChar char="§"/>
            </a:pPr>
            <a:endParaRPr lang="fr-FR" sz="3200" b="1" dirty="0">
              <a:latin typeface="Gill Sans MT" panose="020B05020201040202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105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7496DA7E-4235-834F-B7EB-6410239AD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5213" y="974361"/>
            <a:ext cx="3365916" cy="187243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8FE54CD5-FA64-CA42-BE58-0F7F3A7EDF9F}"/>
              </a:ext>
            </a:extLst>
          </p:cNvPr>
          <p:cNvSpPr txBox="1"/>
          <p:nvPr/>
        </p:nvSpPr>
        <p:spPr>
          <a:xfrm>
            <a:off x="2628275" y="0"/>
            <a:ext cx="9563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/>
              <a:t>Osez sortir pour Apprendre 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FB97BB9-E2E4-934C-89A9-9195D3F35213}"/>
              </a:ext>
            </a:extLst>
          </p:cNvPr>
          <p:cNvSpPr/>
          <p:nvPr/>
        </p:nvSpPr>
        <p:spPr>
          <a:xfrm>
            <a:off x="979357" y="2203555"/>
            <a:ext cx="7335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fr-FR" sz="3200" b="1" i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Zones de confort: état des lieux</a:t>
            </a:r>
          </a:p>
          <a:p>
            <a:pPr marL="457200" indent="-457200" algn="just">
              <a:spcAft>
                <a:spcPts val="0"/>
              </a:spcAft>
              <a:buFont typeface="Wingdings" pitchFamily="2" charset="2"/>
              <a:buChar char="Ø"/>
            </a:pPr>
            <a:endParaRPr lang="fr-FR" sz="3200" b="1" i="1" dirty="0">
              <a:latin typeface="Gill Sans MT" panose="020B05020201040202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3200" i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Quelles sont nos zones de confort ?</a:t>
            </a:r>
          </a:p>
        </p:txBody>
      </p:sp>
    </p:spTree>
    <p:extLst>
      <p:ext uri="{BB962C8B-B14F-4D97-AF65-F5344CB8AC3E}">
        <p14:creationId xmlns:p14="http://schemas.microsoft.com/office/powerpoint/2010/main" val="176240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7496DA7E-4235-834F-B7EB-6410239AD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5213" y="974361"/>
            <a:ext cx="3365916" cy="187243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8FE54CD5-FA64-CA42-BE58-0F7F3A7EDF9F}"/>
              </a:ext>
            </a:extLst>
          </p:cNvPr>
          <p:cNvSpPr txBox="1"/>
          <p:nvPr/>
        </p:nvSpPr>
        <p:spPr>
          <a:xfrm>
            <a:off x="2628275" y="0"/>
            <a:ext cx="9563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/>
              <a:t>Osez sortir pour Apprendre 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FB97BB9-E2E4-934C-89A9-9195D3F35213}"/>
              </a:ext>
            </a:extLst>
          </p:cNvPr>
          <p:cNvSpPr/>
          <p:nvPr/>
        </p:nvSpPr>
        <p:spPr>
          <a:xfrm>
            <a:off x="979357" y="2203555"/>
            <a:ext cx="651572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Font typeface="Wingdings" pitchFamily="2" charset="2"/>
              <a:buChar char="ü"/>
            </a:pPr>
            <a:r>
              <a:rPr lang="fr-FR" sz="3200" b="1" i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Zones de confort: état des lieux</a:t>
            </a:r>
            <a:endParaRPr lang="fr-FR" sz="3200" b="1" dirty="0">
              <a:latin typeface="Gill Sans MT" panose="020B05020201040202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fr-FR" sz="3200" b="1" i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 Sortir  : la condition de disciple</a:t>
            </a:r>
          </a:p>
          <a:p>
            <a:pPr marL="457200" indent="-457200" algn="just">
              <a:spcAft>
                <a:spcPts val="0"/>
              </a:spcAft>
              <a:buFont typeface="Wingdings" pitchFamily="2" charset="2"/>
              <a:buChar char="§"/>
            </a:pPr>
            <a:r>
              <a:rPr lang="fr-FR" sz="3200" b="1" i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Mis dehors par le Seigneur</a:t>
            </a:r>
          </a:p>
          <a:p>
            <a:pPr marL="457200" indent="-457200" algn="just">
              <a:spcAft>
                <a:spcPts val="0"/>
              </a:spcAft>
              <a:buFont typeface="Wingdings" pitchFamily="2" charset="2"/>
              <a:buChar char="§"/>
            </a:pPr>
            <a:r>
              <a:rPr lang="fr-FR" sz="3200" b="1" i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Osez prendre des risques</a:t>
            </a:r>
          </a:p>
          <a:p>
            <a:pPr marL="457200" indent="-457200" algn="just">
              <a:spcAft>
                <a:spcPts val="0"/>
              </a:spcAft>
              <a:buFont typeface="Wingdings" pitchFamily="2" charset="2"/>
              <a:buChar char="§"/>
            </a:pPr>
            <a:endParaRPr lang="fr-FR" sz="3200" b="1" dirty="0">
              <a:latin typeface="Gill Sans MT" panose="020B05020201040202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24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7496DA7E-4235-834F-B7EB-6410239AD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5213" y="974361"/>
            <a:ext cx="3365916" cy="187243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8FE54CD5-FA64-CA42-BE58-0F7F3A7EDF9F}"/>
              </a:ext>
            </a:extLst>
          </p:cNvPr>
          <p:cNvSpPr txBox="1"/>
          <p:nvPr/>
        </p:nvSpPr>
        <p:spPr>
          <a:xfrm>
            <a:off x="2628275" y="0"/>
            <a:ext cx="9563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/>
              <a:t>Osez sortir pour Apprendre 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FB97BB9-E2E4-934C-89A9-9195D3F35213}"/>
              </a:ext>
            </a:extLst>
          </p:cNvPr>
          <p:cNvSpPr/>
          <p:nvPr/>
        </p:nvSpPr>
        <p:spPr>
          <a:xfrm>
            <a:off x="665812" y="1131993"/>
            <a:ext cx="651572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fr-FR" sz="3200" b="1" i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 Sortir  : la condition de disciple</a:t>
            </a:r>
          </a:p>
          <a:p>
            <a:pPr algn="just">
              <a:spcAft>
                <a:spcPts val="0"/>
              </a:spcAft>
            </a:pPr>
            <a:endParaRPr lang="fr-FR" sz="3200" b="1" dirty="0">
              <a:latin typeface="Gill Sans MT" panose="020B05020201040202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3200" b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fr-FR" sz="3200" i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« Toi, viens et suis moi ! »</a:t>
            </a:r>
          </a:p>
          <a:p>
            <a:pPr algn="just">
              <a:spcAft>
                <a:spcPts val="0"/>
              </a:spcAft>
            </a:pPr>
            <a:endParaRPr lang="fr-FR" sz="3200" i="1" dirty="0">
              <a:latin typeface="Gill Sans MT" panose="020B05020201040202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3200" b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		    </a:t>
            </a:r>
          </a:p>
        </p:txBody>
      </p:sp>
    </p:spTree>
    <p:extLst>
      <p:ext uri="{BB962C8B-B14F-4D97-AF65-F5344CB8AC3E}">
        <p14:creationId xmlns:p14="http://schemas.microsoft.com/office/powerpoint/2010/main" val="2985334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7496DA7E-4235-834F-B7EB-6410239AD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5213" y="974361"/>
            <a:ext cx="3365916" cy="187243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8FE54CD5-FA64-CA42-BE58-0F7F3A7EDF9F}"/>
              </a:ext>
            </a:extLst>
          </p:cNvPr>
          <p:cNvSpPr txBox="1"/>
          <p:nvPr/>
        </p:nvSpPr>
        <p:spPr>
          <a:xfrm>
            <a:off x="2628275" y="0"/>
            <a:ext cx="9563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/>
              <a:t>Osez sortir pour Apprendre 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FB97BB9-E2E4-934C-89A9-9195D3F35213}"/>
              </a:ext>
            </a:extLst>
          </p:cNvPr>
          <p:cNvSpPr/>
          <p:nvPr/>
        </p:nvSpPr>
        <p:spPr>
          <a:xfrm>
            <a:off x="979357" y="2203555"/>
            <a:ext cx="651572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Font typeface="Wingdings" pitchFamily="2" charset="2"/>
              <a:buChar char="ü"/>
            </a:pPr>
            <a:r>
              <a:rPr lang="fr-FR" sz="3200" b="1" i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Zones de confort: état des lieux</a:t>
            </a:r>
            <a:endParaRPr lang="fr-FR" sz="3200" b="1" dirty="0">
              <a:latin typeface="Gill Sans MT" panose="020B05020201040202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Wingdings" pitchFamily="2" charset="2"/>
              <a:buChar char="ü"/>
            </a:pPr>
            <a:r>
              <a:rPr lang="fr-FR" sz="3200" b="1" i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 Sortir  : la condition de disciple</a:t>
            </a:r>
          </a:p>
          <a:p>
            <a:pPr marL="457200" indent="-45720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fr-FR" sz="3200" b="1" i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Mis dehors par le Seigneur</a:t>
            </a:r>
          </a:p>
          <a:p>
            <a:pPr marL="457200" indent="-457200" algn="just">
              <a:spcAft>
                <a:spcPts val="0"/>
              </a:spcAft>
              <a:buFont typeface="Wingdings" pitchFamily="2" charset="2"/>
              <a:buChar char="§"/>
            </a:pPr>
            <a:r>
              <a:rPr lang="fr-FR" sz="3200" b="1" i="1" dirty="0"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Osez prendre des risques</a:t>
            </a:r>
          </a:p>
          <a:p>
            <a:pPr marL="457200" indent="-457200" algn="just">
              <a:spcAft>
                <a:spcPts val="0"/>
              </a:spcAft>
              <a:buFont typeface="Wingdings" pitchFamily="2" charset="2"/>
              <a:buChar char="§"/>
            </a:pPr>
            <a:endParaRPr lang="fr-FR" sz="3200" b="1" dirty="0">
              <a:latin typeface="Gill Sans MT" panose="020B05020201040202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40268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Galerie</Template>
  <TotalTime>1420</TotalTime>
  <Words>866</Words>
  <Application>Microsoft Office PowerPoint</Application>
  <PresentationFormat>Grand écran</PresentationFormat>
  <Paragraphs>92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2" baseType="lpstr">
      <vt:lpstr>Arial</vt:lpstr>
      <vt:lpstr>Gill Sans MT</vt:lpstr>
      <vt:lpstr>Wingdings</vt:lpstr>
      <vt:lpstr>Galerie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PORTABLE-EGLISE</cp:lastModifiedBy>
  <cp:revision>13</cp:revision>
  <dcterms:created xsi:type="dcterms:W3CDTF">2023-09-16T22:50:16Z</dcterms:created>
  <dcterms:modified xsi:type="dcterms:W3CDTF">2024-02-04T08:33:19Z</dcterms:modified>
</cp:coreProperties>
</file>